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85" r:id="rId20"/>
    <p:sldId id="286" r:id="rId21"/>
    <p:sldId id="287" r:id="rId22"/>
    <p:sldId id="288" r:id="rId23"/>
    <p:sldId id="289" r:id="rId24"/>
    <p:sldId id="290" r:id="rId25"/>
    <p:sldId id="291" r:id="rId26"/>
    <p:sldId id="292" r:id="rId27"/>
    <p:sldId id="275" r:id="rId28"/>
    <p:sldId id="293" r:id="rId29"/>
    <p:sldId id="294" r:id="rId30"/>
    <p:sldId id="295" r:id="rId31"/>
    <p:sldId id="277" r:id="rId32"/>
    <p:sldId id="279" r:id="rId33"/>
    <p:sldId id="283" r:id="rId34"/>
    <p:sldId id="28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3264" autoAdjust="0"/>
  </p:normalViewPr>
  <p:slideViewPr>
    <p:cSldViewPr snapToGrid="0">
      <p:cViewPr varScale="1">
        <p:scale>
          <a:sx n="54" d="100"/>
          <a:sy n="54" d="100"/>
        </p:scale>
        <p:origin x="1146"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32288-1C13-4C7C-A951-5D5FB2701083}" type="datetimeFigureOut">
              <a:rPr lang="en-US" smtClean="0"/>
              <a:t>7/27/2022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FDC18-CEA3-4603-BCB9-2DC110A1353B}" type="slidenum">
              <a:rPr lang="en-US" smtClean="0"/>
              <a:t>‹#›</a:t>
            </a:fld>
            <a:endParaRPr lang="en-US"/>
          </a:p>
        </p:txBody>
      </p:sp>
    </p:spTree>
    <p:extLst>
      <p:ext uri="{BB962C8B-B14F-4D97-AF65-F5344CB8AC3E}">
        <p14:creationId xmlns:p14="http://schemas.microsoft.com/office/powerpoint/2010/main" val="121371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Below is how you can convert a Feed-Forward Neural Network into a Recurrent Neural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recurrent neural network we store the output activations from one or more of the layers of the network. Often these are hidden later activations. Then, the next time we feed an input example to the network, we include the previously-stored outputs as additional inputs. You can think of the additional inputs as being concatenated to the end of the “normal” inputs to the previous layer. For example, if a hidden layer had 10 regular input nodes and 128 hidden nodes in the layer, then it would actually have 138 total inputs (assuming you are feeding the layer’s outputs into itself à la Elman) rather than into another layer). Of course, the very first time you try to compute the output of the network you’ll need to fill in those extra 128 inputs with 0s or something</a:t>
            </a:r>
          </a:p>
          <a:p>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4</a:t>
            </a:fld>
            <a:endParaRPr lang="en-US"/>
          </a:p>
        </p:txBody>
      </p:sp>
    </p:spTree>
    <p:extLst>
      <p:ext uri="{BB962C8B-B14F-4D97-AF65-F5344CB8AC3E}">
        <p14:creationId xmlns:p14="http://schemas.microsoft.com/office/powerpoint/2010/main" val="3872587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Vector--- Weights… We</a:t>
            </a:r>
            <a:r>
              <a:rPr lang="en-US" baseline="0" dirty="0" smtClean="0"/>
              <a:t> apply Sigmoid function. It restrict your number from 0 to 1. </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28</a:t>
            </a:fld>
            <a:endParaRPr lang="en-US"/>
          </a:p>
        </p:txBody>
      </p:sp>
    </p:spTree>
    <p:extLst>
      <p:ext uri="{BB962C8B-B14F-4D97-AF65-F5344CB8AC3E}">
        <p14:creationId xmlns:p14="http://schemas.microsoft.com/office/powerpoint/2010/main" val="99608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Gate --- So when Pasta came not only we forgot</a:t>
            </a:r>
            <a:r>
              <a:rPr lang="en-US" baseline="0" dirty="0" smtClean="0"/>
              <a:t> Samosa, we need to add a memory of pasta so the way it will work is you will sigmoid function/ </a:t>
            </a:r>
            <a:r>
              <a:rPr lang="en-US" baseline="0" dirty="0" err="1" smtClean="0"/>
              <a:t>Tanh</a:t>
            </a:r>
            <a:r>
              <a:rPr lang="en-US" baseline="0" dirty="0" smtClean="0"/>
              <a:t> (both) on these two vectors. </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29</a:t>
            </a:fld>
            <a:endParaRPr lang="en-US"/>
          </a:p>
        </p:txBody>
      </p:sp>
    </p:spTree>
    <p:extLst>
      <p:ext uri="{BB962C8B-B14F-4D97-AF65-F5344CB8AC3E}">
        <p14:creationId xmlns:p14="http://schemas.microsoft.com/office/powerpoint/2010/main" val="765391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gate… Name Entity</a:t>
            </a:r>
            <a:r>
              <a:rPr lang="en-US" baseline="0" dirty="0" smtClean="0"/>
              <a:t> Recognition….. Hidden state, </a:t>
            </a:r>
          </a:p>
          <a:p>
            <a:r>
              <a:rPr lang="en-US" baseline="0" dirty="0" smtClean="0"/>
              <a:t>Long Term memory we have Forget gate and Add Memory gate.  --- Meaning full Keywords. Meanings</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30</a:t>
            </a:fld>
            <a:endParaRPr lang="en-US"/>
          </a:p>
        </p:txBody>
      </p:sp>
    </p:spTree>
    <p:extLst>
      <p:ext uri="{BB962C8B-B14F-4D97-AF65-F5344CB8AC3E}">
        <p14:creationId xmlns:p14="http://schemas.microsoft.com/office/powerpoint/2010/main" val="576665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How does the LSTM flow work??</a:t>
            </a:r>
          </a:p>
          <a:p>
            <a:r>
              <a:rPr lang="en-US" sz="1200" b="0" i="0" kern="1200" dirty="0" smtClean="0">
                <a:solidFill>
                  <a:schemeClr val="tx1"/>
                </a:solidFill>
                <a:effectLst/>
                <a:latin typeface="+mn-lt"/>
                <a:ea typeface="+mn-ea"/>
                <a:cs typeface="+mn-cs"/>
              </a:rPr>
              <a:t>If you observe </a:t>
            </a:r>
            <a:r>
              <a:rPr lang="en-US" sz="1200" b="0" i="0" kern="1200" dirty="0" err="1" smtClean="0">
                <a:solidFill>
                  <a:schemeClr val="tx1"/>
                </a:solidFill>
                <a:effectLst/>
                <a:latin typeface="+mn-lt"/>
                <a:ea typeface="+mn-ea"/>
                <a:cs typeface="+mn-cs"/>
              </a:rPr>
              <a:t>carefully,the</a:t>
            </a:r>
            <a:r>
              <a:rPr lang="en-US" sz="1200" b="0" i="0" kern="1200" dirty="0" smtClean="0">
                <a:solidFill>
                  <a:schemeClr val="tx1"/>
                </a:solidFill>
                <a:effectLst/>
                <a:latin typeface="+mn-lt"/>
                <a:ea typeface="+mn-ea"/>
                <a:cs typeface="+mn-cs"/>
              </a:rPr>
              <a:t> above diagram explains it all.</a:t>
            </a:r>
          </a:p>
          <a:p>
            <a:r>
              <a:rPr lang="en-US" dirty="0" smtClean="0"/>
              <a:t>So the LSTM cell contains the following components.</a:t>
            </a:r>
          </a:p>
          <a:p>
            <a:r>
              <a:rPr lang="en-US" sz="1200" b="0" i="0" kern="1200" dirty="0" smtClean="0">
                <a:solidFill>
                  <a:schemeClr val="tx1"/>
                </a:solidFill>
                <a:effectLst/>
                <a:latin typeface="+mn-lt"/>
                <a:ea typeface="+mn-ea"/>
                <a:cs typeface="+mn-cs"/>
              </a:rPr>
              <a:t>The sigmoid function </a:t>
            </a:r>
            <a:r>
              <a:rPr lang="en-US" sz="1200" b="1" i="0" kern="1200" dirty="0" smtClean="0">
                <a:solidFill>
                  <a:schemeClr val="tx1"/>
                </a:solidFill>
                <a:effectLst/>
                <a:latin typeface="+mn-lt"/>
                <a:ea typeface="+mn-ea"/>
                <a:cs typeface="+mn-cs"/>
              </a:rPr>
              <a:t>forms an S shaped graph, which means as x approaches infinity, the probability becomes 1, and as x approaches negative infinity, the probability becomes 0</a:t>
            </a:r>
            <a:r>
              <a:rPr lang="en-US" sz="1200" b="0" i="0" kern="1200" dirty="0" smtClean="0">
                <a:solidFill>
                  <a:schemeClr val="tx1"/>
                </a:solidFill>
                <a:effectLst/>
                <a:latin typeface="+mn-lt"/>
                <a:ea typeface="+mn-ea"/>
                <a:cs typeface="+mn-cs"/>
              </a:rPr>
              <a:t>. The model sets a threshold that decides what range of probability is mapped to which binary variable.</a:t>
            </a:r>
            <a:endParaRPr lang="en-US" dirty="0" smtClean="0"/>
          </a:p>
          <a:p>
            <a:r>
              <a:rPr lang="en-US" sz="1200" dirty="0" smtClean="0">
                <a:effectLst>
                  <a:outerShdw blurRad="38100" dist="38100" dir="2700000" algn="tl">
                    <a:srgbClr val="000000">
                      <a:alpha val="43137"/>
                    </a:srgbClr>
                  </a:outerShdw>
                </a:effectLst>
              </a:rPr>
              <a:t>Forget Gate </a:t>
            </a:r>
            <a:r>
              <a:rPr lang="en-US" sz="1200" b="1" dirty="0" smtClean="0">
                <a:effectLst>
                  <a:outerShdw blurRad="38100" dist="38100" dir="2700000" algn="tl">
                    <a:srgbClr val="000000">
                      <a:alpha val="43137"/>
                    </a:srgbClr>
                  </a:outerShdw>
                </a:effectLst>
              </a:rPr>
              <a:t>“f”</a:t>
            </a:r>
            <a:r>
              <a:rPr lang="en-US" sz="1200" dirty="0" smtClean="0">
                <a:effectLst>
                  <a:outerShdw blurRad="38100" dist="38100" dir="2700000" algn="tl">
                    <a:srgbClr val="000000">
                      <a:alpha val="43137"/>
                    </a:srgbClr>
                  </a:outerShdw>
                </a:effectLst>
              </a:rPr>
              <a:t> ( a neural network with sigmoid)</a:t>
            </a:r>
          </a:p>
          <a:p>
            <a:r>
              <a:rPr lang="en-US" sz="1200" dirty="0" smtClean="0">
                <a:effectLst>
                  <a:outerShdw blurRad="38100" dist="38100" dir="2700000" algn="tl">
                    <a:srgbClr val="000000">
                      <a:alpha val="43137"/>
                    </a:srgbClr>
                  </a:outerShdw>
                </a:effectLst>
              </a:rPr>
              <a:t>Candidate layer </a:t>
            </a:r>
            <a:r>
              <a:rPr lang="en-US" sz="1200" b="1" dirty="0" smtClean="0">
                <a:effectLst>
                  <a:outerShdw blurRad="38100" dist="38100" dir="2700000" algn="tl">
                    <a:srgbClr val="000000">
                      <a:alpha val="43137"/>
                    </a:srgbClr>
                  </a:outerShdw>
                </a:effectLst>
              </a:rPr>
              <a:t>“C`"</a:t>
            </a:r>
            <a:r>
              <a:rPr lang="en-US" sz="1200" dirty="0" smtClean="0">
                <a:effectLst>
                  <a:outerShdw blurRad="38100" dist="38100" dir="2700000" algn="tl">
                    <a:srgbClr val="000000">
                      <a:alpha val="43137"/>
                    </a:srgbClr>
                  </a:outerShdw>
                </a:effectLst>
              </a:rPr>
              <a:t>(a NN with </a:t>
            </a:r>
            <a:r>
              <a:rPr lang="en-US" sz="1200" dirty="0" err="1" smtClean="0">
                <a:effectLst>
                  <a:outerShdw blurRad="38100" dist="38100" dir="2700000" algn="tl">
                    <a:srgbClr val="000000">
                      <a:alpha val="43137"/>
                    </a:srgbClr>
                  </a:outerShdw>
                </a:effectLst>
              </a:rPr>
              <a:t>Tanh</a:t>
            </a:r>
            <a:r>
              <a:rPr lang="en-US" sz="1200" dirty="0" smtClean="0">
                <a:effectLst>
                  <a:outerShdw blurRad="38100" dist="38100" dir="2700000" algn="tl">
                    <a:srgbClr val="000000">
                      <a:alpha val="43137"/>
                    </a:srgbClr>
                  </a:outerShdw>
                </a:effectLst>
              </a:rPr>
              <a:t>)</a:t>
            </a:r>
          </a:p>
          <a:p>
            <a:r>
              <a:rPr lang="en-US" sz="1200" dirty="0" smtClean="0">
                <a:effectLst>
                  <a:outerShdw blurRad="38100" dist="38100" dir="2700000" algn="tl">
                    <a:srgbClr val="000000">
                      <a:alpha val="43137"/>
                    </a:srgbClr>
                  </a:outerShdw>
                </a:effectLst>
              </a:rPr>
              <a:t>Input Gate </a:t>
            </a:r>
            <a:r>
              <a:rPr lang="en-US" sz="1200" b="1" dirty="0" smtClean="0">
                <a:effectLst>
                  <a:outerShdw blurRad="38100" dist="38100" dir="2700000" algn="tl">
                    <a:srgbClr val="000000">
                      <a:alpha val="43137"/>
                    </a:srgbClr>
                  </a:outerShdw>
                </a:effectLst>
              </a:rPr>
              <a:t>“I”</a:t>
            </a:r>
            <a:r>
              <a:rPr lang="en-US" sz="1200" dirty="0" smtClean="0">
                <a:effectLst>
                  <a:outerShdw blurRad="38100" dist="38100" dir="2700000" algn="tl">
                    <a:srgbClr val="000000">
                      <a:alpha val="43137"/>
                    </a:srgbClr>
                  </a:outerShdw>
                </a:effectLst>
              </a:rPr>
              <a:t> ( a NN with sigmoid )</a:t>
            </a:r>
          </a:p>
          <a:p>
            <a:r>
              <a:rPr lang="en-US" sz="1200" dirty="0" smtClean="0">
                <a:effectLst>
                  <a:outerShdw blurRad="38100" dist="38100" dir="2700000" algn="tl">
                    <a:srgbClr val="000000">
                      <a:alpha val="43137"/>
                    </a:srgbClr>
                  </a:outerShdw>
                </a:effectLst>
              </a:rPr>
              <a:t>Output Gate </a:t>
            </a:r>
            <a:r>
              <a:rPr lang="en-US" sz="1200" b="1" dirty="0" smtClean="0">
                <a:effectLst>
                  <a:outerShdw blurRad="38100" dist="38100" dir="2700000" algn="tl">
                    <a:srgbClr val="000000">
                      <a:alpha val="43137"/>
                    </a:srgbClr>
                  </a:outerShdw>
                </a:effectLst>
              </a:rPr>
              <a:t>“O”</a:t>
            </a:r>
            <a:r>
              <a:rPr lang="en-US" sz="1200" dirty="0" smtClean="0">
                <a:effectLst>
                  <a:outerShdw blurRad="38100" dist="38100" dir="2700000" algn="tl">
                    <a:srgbClr val="000000">
                      <a:alpha val="43137"/>
                    </a:srgbClr>
                  </a:outerShdw>
                </a:effectLst>
              </a:rPr>
              <a:t>( a NN with sigmoid)</a:t>
            </a:r>
          </a:p>
          <a:p>
            <a:r>
              <a:rPr lang="en-US" sz="1200" dirty="0" smtClean="0">
                <a:effectLst>
                  <a:outerShdw blurRad="38100" dist="38100" dir="2700000" algn="tl">
                    <a:srgbClr val="000000">
                      <a:alpha val="43137"/>
                    </a:srgbClr>
                  </a:outerShdw>
                </a:effectLst>
              </a:rPr>
              <a:t>Hidden state </a:t>
            </a:r>
            <a:r>
              <a:rPr lang="en-US" sz="1200" b="1" dirty="0" smtClean="0">
                <a:effectLst>
                  <a:outerShdw blurRad="38100" dist="38100" dir="2700000" algn="tl">
                    <a:srgbClr val="000000">
                      <a:alpha val="43137"/>
                    </a:srgbClr>
                  </a:outerShdw>
                </a:effectLst>
              </a:rPr>
              <a:t>“H”</a:t>
            </a:r>
            <a:r>
              <a:rPr lang="en-US" sz="1200" dirty="0" smtClean="0">
                <a:effectLst>
                  <a:outerShdw blurRad="38100" dist="38100" dir="2700000" algn="tl">
                    <a:srgbClr val="000000">
                      <a:alpha val="43137"/>
                    </a:srgbClr>
                  </a:outerShdw>
                </a:effectLst>
              </a:rPr>
              <a:t> ( a vector )</a:t>
            </a:r>
          </a:p>
          <a:p>
            <a:r>
              <a:rPr lang="en-US" sz="1200" dirty="0" smtClean="0">
                <a:effectLst>
                  <a:outerShdw blurRad="38100" dist="38100" dir="2700000" algn="tl">
                    <a:srgbClr val="000000">
                      <a:alpha val="43137"/>
                    </a:srgbClr>
                  </a:outerShdw>
                </a:effectLst>
              </a:rPr>
              <a:t>Memory state </a:t>
            </a:r>
            <a:r>
              <a:rPr lang="en-US" sz="1200" b="1" dirty="0" smtClean="0">
                <a:effectLst>
                  <a:outerShdw blurRad="38100" dist="38100" dir="2700000" algn="tl">
                    <a:srgbClr val="000000">
                      <a:alpha val="43137"/>
                    </a:srgbClr>
                  </a:outerShdw>
                </a:effectLst>
              </a:rPr>
              <a:t>“C”</a:t>
            </a:r>
            <a:r>
              <a:rPr lang="en-US" sz="1200" dirty="0" smtClean="0">
                <a:effectLst>
                  <a:outerShdw blurRad="38100" dist="38100" dir="2700000" algn="tl">
                    <a:srgbClr val="000000">
                      <a:alpha val="43137"/>
                    </a:srgbClr>
                  </a:outerShdw>
                </a:effectLst>
              </a:rPr>
              <a:t> ( a vector)</a:t>
            </a:r>
          </a:p>
        </p:txBody>
      </p:sp>
      <p:sp>
        <p:nvSpPr>
          <p:cNvPr id="4" name="Slide Number Placeholder 3"/>
          <p:cNvSpPr>
            <a:spLocks noGrp="1"/>
          </p:cNvSpPr>
          <p:nvPr>
            <p:ph type="sldNum" sz="quarter" idx="10"/>
          </p:nvPr>
        </p:nvSpPr>
        <p:spPr/>
        <p:txBody>
          <a:bodyPr/>
          <a:lstStyle/>
          <a:p>
            <a:fld id="{BBEFDC18-CEA3-4603-BCB9-2DC110A1353B}" type="slidenum">
              <a:rPr lang="en-US" smtClean="0"/>
              <a:t>31</a:t>
            </a:fld>
            <a:endParaRPr lang="en-US"/>
          </a:p>
        </p:txBody>
      </p:sp>
    </p:spTree>
    <p:extLst>
      <p:ext uri="{BB962C8B-B14F-4D97-AF65-F5344CB8AC3E}">
        <p14:creationId xmlns:p14="http://schemas.microsoft.com/office/powerpoint/2010/main" val="663887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LSTM cell takes the previous memory state Ct-1 and does element wise multiplication with forget gate (f)</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32</a:t>
            </a:fld>
            <a:endParaRPr lang="en-US"/>
          </a:p>
        </p:txBody>
      </p:sp>
    </p:spTree>
    <p:extLst>
      <p:ext uri="{BB962C8B-B14F-4D97-AF65-F5344CB8AC3E}">
        <p14:creationId xmlns:p14="http://schemas.microsoft.com/office/powerpoint/2010/main" val="1340491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Web </a:t>
            </a:r>
            <a:r>
              <a:rPr lang="en-US" dirty="0" err="1" smtClean="0"/>
              <a:t>Serives</a:t>
            </a:r>
            <a:r>
              <a:rPr lang="en-US" dirty="0" smtClean="0"/>
              <a:t> </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34</a:t>
            </a:fld>
            <a:endParaRPr lang="en-US"/>
          </a:p>
        </p:txBody>
      </p:sp>
    </p:spTree>
    <p:extLst>
      <p:ext uri="{BB962C8B-B14F-4D97-AF65-F5344CB8AC3E}">
        <p14:creationId xmlns:p14="http://schemas.microsoft.com/office/powerpoint/2010/main" val="341710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parameters of a neural network are </a:t>
            </a:r>
            <a:r>
              <a:rPr lang="en-US" sz="1200" b="1" i="0" kern="1200" dirty="0" smtClean="0">
                <a:solidFill>
                  <a:schemeClr val="tx1"/>
                </a:solidFill>
                <a:effectLst/>
                <a:latin typeface="+mn-lt"/>
                <a:ea typeface="+mn-ea"/>
                <a:cs typeface="+mn-cs"/>
              </a:rPr>
              <a:t>typically the weights of the connections. </a:t>
            </a:r>
            <a:r>
              <a:rPr lang="en-US" sz="1200" b="0" i="0" kern="1200" dirty="0" smtClean="0">
                <a:solidFill>
                  <a:schemeClr val="tx1"/>
                </a:solidFill>
                <a:effectLst/>
                <a:latin typeface="+mn-lt"/>
                <a:ea typeface="+mn-ea"/>
                <a:cs typeface="+mn-cs"/>
              </a:rPr>
              <a:t>The hyper parameters are typically the learning rate, the batch size or the number of epochs.</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5</a:t>
            </a:fld>
            <a:endParaRPr lang="en-US"/>
          </a:p>
        </p:txBody>
      </p:sp>
    </p:spTree>
    <p:extLst>
      <p:ext uri="{BB962C8B-B14F-4D97-AF65-F5344CB8AC3E}">
        <p14:creationId xmlns:p14="http://schemas.microsoft.com/office/powerpoint/2010/main" val="160027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Recurrent Neural networks, the information cycles through a loop to the middle hidden layer.</a:t>
            </a:r>
          </a:p>
          <a:p>
            <a:r>
              <a:rPr lang="en-US" sz="1200" b="0" i="0" kern="1200" dirty="0" smtClean="0">
                <a:solidFill>
                  <a:schemeClr val="tx1"/>
                </a:solidFill>
                <a:effectLst/>
                <a:latin typeface="+mn-lt"/>
                <a:ea typeface="+mn-ea"/>
                <a:cs typeface="+mn-cs"/>
              </a:rPr>
              <a:t>The input layer ‘x’ takes in the input to the neural network and processes it and passes it onto the middle layer. </a:t>
            </a:r>
          </a:p>
          <a:p>
            <a:r>
              <a:rPr lang="en-US" sz="1200" b="0" i="0" kern="1200" dirty="0" smtClean="0">
                <a:solidFill>
                  <a:schemeClr val="tx1"/>
                </a:solidFill>
                <a:effectLst/>
                <a:latin typeface="+mn-lt"/>
                <a:ea typeface="+mn-ea"/>
                <a:cs typeface="+mn-cs"/>
              </a:rPr>
              <a:t>The middle layer ‘h’ can consist of multiple hidden layers, each with its own activation functions and weights and biases. If you have a neural network where the various parameters of different hidden layers are not affected by the previous layer,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the neural network does not have memory, then you can use a recurrent neural network.</a:t>
            </a:r>
          </a:p>
          <a:p>
            <a:r>
              <a:rPr lang="en-US" sz="1200" b="0" i="0" kern="1200" dirty="0" smtClean="0">
                <a:solidFill>
                  <a:schemeClr val="tx1"/>
                </a:solidFill>
                <a:effectLst/>
                <a:latin typeface="+mn-lt"/>
                <a:ea typeface="+mn-ea"/>
                <a:cs typeface="+mn-cs"/>
              </a:rPr>
              <a:t>The Recurrent Neural Network will standardize the different activation functions and weights and biases so that each hidden layer has the same parameters. Then, instead of creating multiple hidden layers, it will create one and loop over it as many times as required. </a:t>
            </a:r>
          </a:p>
          <a:p>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8</a:t>
            </a:fld>
            <a:endParaRPr lang="en-US"/>
          </a:p>
        </p:txBody>
      </p:sp>
    </p:spTree>
    <p:extLst>
      <p:ext uri="{BB962C8B-B14F-4D97-AF65-F5344CB8AC3E}">
        <p14:creationId xmlns:p14="http://schemas.microsoft.com/office/powerpoint/2010/main" val="420184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 feed-forward neural network, the decisions are based on the current input. It doesn’t memorize the past data, and there’s no future scope. Feed-forward neural networks are used in general regression and classification problems.</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9</a:t>
            </a:fld>
            <a:endParaRPr lang="en-US"/>
          </a:p>
        </p:txBody>
      </p:sp>
    </p:spTree>
    <p:extLst>
      <p:ext uri="{BB962C8B-B14F-4D97-AF65-F5344CB8AC3E}">
        <p14:creationId xmlns:p14="http://schemas.microsoft.com/office/powerpoint/2010/main" val="885774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Vanishing /exploding gradient problem.------ RNN Nearby</a:t>
            </a:r>
            <a:r>
              <a:rPr lang="en-US" sz="1200" b="0" i="1" kern="1200" baseline="0" dirty="0" smtClean="0">
                <a:solidFill>
                  <a:schemeClr val="tx1"/>
                </a:solidFill>
                <a:effectLst/>
                <a:latin typeface="+mn-lt"/>
                <a:ea typeface="+mn-ea"/>
                <a:cs typeface="+mn-cs"/>
              </a:rPr>
              <a:t> words. </a:t>
            </a:r>
          </a:p>
          <a:p>
            <a:r>
              <a:rPr lang="en-US" sz="1200" b="1" i="1" kern="1200" baseline="0" dirty="0" smtClean="0">
                <a:solidFill>
                  <a:schemeClr val="tx1"/>
                </a:solidFill>
                <a:effectLst/>
                <a:latin typeface="+mn-lt"/>
                <a:ea typeface="+mn-ea"/>
                <a:cs typeface="+mn-cs"/>
              </a:rPr>
              <a:t>Today</a:t>
            </a:r>
            <a:r>
              <a:rPr lang="en-US" sz="1200" b="0" i="1" kern="1200" baseline="0" dirty="0" smtClean="0">
                <a:solidFill>
                  <a:schemeClr val="tx1"/>
                </a:solidFill>
                <a:effectLst/>
                <a:latin typeface="+mn-lt"/>
                <a:ea typeface="+mn-ea"/>
                <a:cs typeface="+mn-cs"/>
              </a:rPr>
              <a:t>, due to my current job situation and family conditions, </a:t>
            </a:r>
            <a:r>
              <a:rPr lang="en-US" sz="1200" b="1" i="1" kern="1200" baseline="0" dirty="0" smtClean="0">
                <a:solidFill>
                  <a:schemeClr val="tx1"/>
                </a:solidFill>
                <a:effectLst/>
                <a:latin typeface="+mn-lt"/>
                <a:ea typeface="+mn-ea"/>
                <a:cs typeface="+mn-cs"/>
              </a:rPr>
              <a:t>need </a:t>
            </a:r>
            <a:r>
              <a:rPr lang="en-US" sz="1200" b="0" i="1" kern="1200" baseline="0" dirty="0" smtClean="0">
                <a:solidFill>
                  <a:schemeClr val="tx1"/>
                </a:solidFill>
                <a:effectLst/>
                <a:latin typeface="+mn-lt"/>
                <a:ea typeface="+mn-ea"/>
                <a:cs typeface="+mn-cs"/>
              </a:rPr>
              <a:t>to take a loan. </a:t>
            </a:r>
          </a:p>
          <a:p>
            <a:r>
              <a:rPr lang="en-US" sz="1200" b="0" i="1" kern="1200" baseline="0" dirty="0" smtClean="0">
                <a:solidFill>
                  <a:schemeClr val="tx1"/>
                </a:solidFill>
                <a:effectLst/>
                <a:latin typeface="+mn-lt"/>
                <a:ea typeface="+mn-ea"/>
                <a:cs typeface="+mn-cs"/>
              </a:rPr>
              <a:t>Memory cell.. </a:t>
            </a:r>
            <a:r>
              <a:rPr lang="en-US" sz="1200" b="0" i="1" kern="1200" baseline="0" dirty="0" err="1" smtClean="0">
                <a:solidFill>
                  <a:schemeClr val="tx1"/>
                </a:solidFill>
                <a:effectLst/>
                <a:latin typeface="+mn-lt"/>
                <a:ea typeface="+mn-ea"/>
                <a:cs typeface="+mn-cs"/>
              </a:rPr>
              <a:t>Bz</a:t>
            </a:r>
            <a:r>
              <a:rPr lang="en-US" sz="1200" b="0" i="1" kern="1200" baseline="0" dirty="0" smtClean="0">
                <a:solidFill>
                  <a:schemeClr val="tx1"/>
                </a:solidFill>
                <a:effectLst/>
                <a:latin typeface="+mn-lt"/>
                <a:ea typeface="+mn-ea"/>
                <a:cs typeface="+mn-cs"/>
              </a:rPr>
              <a:t> this box is containing a short term memory. And long term memory.  </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all know that a neural network uses an algorithm called </a:t>
            </a:r>
            <a:r>
              <a:rPr lang="en-US" sz="1200" b="1" i="0" kern="1200" dirty="0" err="1" smtClean="0">
                <a:solidFill>
                  <a:schemeClr val="tx1"/>
                </a:solidFill>
                <a:effectLst/>
                <a:latin typeface="+mn-lt"/>
                <a:ea typeface="+mn-ea"/>
                <a:cs typeface="+mn-cs"/>
              </a:rPr>
              <a:t>BackPropagation</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update the weights of the network.</a:t>
            </a:r>
          </a:p>
          <a:p>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18</a:t>
            </a:fld>
            <a:endParaRPr lang="en-US"/>
          </a:p>
        </p:txBody>
      </p:sp>
    </p:spTree>
    <p:extLst>
      <p:ext uri="{BB962C8B-B14F-4D97-AF65-F5344CB8AC3E}">
        <p14:creationId xmlns:p14="http://schemas.microsoft.com/office/powerpoint/2010/main" val="76904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Vertical</a:t>
            </a:r>
            <a:r>
              <a:rPr lang="en-US" baseline="0" dirty="0" smtClean="0"/>
              <a:t> into horizontal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22</a:t>
            </a:fld>
            <a:endParaRPr lang="en-US"/>
          </a:p>
        </p:txBody>
      </p:sp>
    </p:spTree>
    <p:extLst>
      <p:ext uri="{BB962C8B-B14F-4D97-AF65-F5344CB8AC3E}">
        <p14:creationId xmlns:p14="http://schemas.microsoft.com/office/powerpoint/2010/main" val="387262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Blank</a:t>
            </a:r>
            <a:r>
              <a:rPr lang="en-US" baseline="0" dirty="0" smtClean="0"/>
              <a:t> String. It will not store in a long term memory. When you find things Samosa.. It will store it in a Long term memory. </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25</a:t>
            </a:fld>
            <a:endParaRPr lang="en-US"/>
          </a:p>
        </p:txBody>
      </p:sp>
    </p:spTree>
    <p:extLst>
      <p:ext uri="{BB962C8B-B14F-4D97-AF65-F5344CB8AC3E}">
        <p14:creationId xmlns:p14="http://schemas.microsoft.com/office/powerpoint/2010/main" val="4201843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Pasta</a:t>
            </a:r>
            <a:r>
              <a:rPr lang="en-US" baseline="0" dirty="0" smtClean="0"/>
              <a:t> and Cheese add both. Actually, we are going thousand and Thousand of such statements which will build that understanding in out RNN on what to discard and what to store. </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26</a:t>
            </a:fld>
            <a:endParaRPr lang="en-US"/>
          </a:p>
        </p:txBody>
      </p:sp>
    </p:spTree>
    <p:extLst>
      <p:ext uri="{BB962C8B-B14F-4D97-AF65-F5344CB8AC3E}">
        <p14:creationId xmlns:p14="http://schemas.microsoft.com/office/powerpoint/2010/main" val="1954829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Just like RNN, we have time steps in LSTM but we have extra piece of information which is called “MEMORY” in LSTM cell for every time step.</a:t>
            </a:r>
            <a:endParaRPr lang="en-US" dirty="0"/>
          </a:p>
        </p:txBody>
      </p:sp>
      <p:sp>
        <p:nvSpPr>
          <p:cNvPr id="4" name="Slide Number Placeholder 3"/>
          <p:cNvSpPr>
            <a:spLocks noGrp="1"/>
          </p:cNvSpPr>
          <p:nvPr>
            <p:ph type="sldNum" sz="quarter" idx="10"/>
          </p:nvPr>
        </p:nvSpPr>
        <p:spPr/>
        <p:txBody>
          <a:bodyPr/>
          <a:lstStyle/>
          <a:p>
            <a:fld id="{BBEFDC18-CEA3-4603-BCB9-2DC110A1353B}" type="slidenum">
              <a:rPr lang="en-US" smtClean="0"/>
              <a:t>27</a:t>
            </a:fld>
            <a:endParaRPr lang="en-US"/>
          </a:p>
        </p:txBody>
      </p:sp>
    </p:spTree>
    <p:extLst>
      <p:ext uri="{BB962C8B-B14F-4D97-AF65-F5344CB8AC3E}">
        <p14:creationId xmlns:p14="http://schemas.microsoft.com/office/powerpoint/2010/main" val="2377736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7080EA-7EBE-4DE7-9DE4-1CA10058540F}"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3180048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7080EA-7EBE-4DE7-9DE4-1CA10058540F}"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43125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7080EA-7EBE-4DE7-9DE4-1CA10058540F}"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2253109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7080EA-7EBE-4DE7-9DE4-1CA10058540F}"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600972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7080EA-7EBE-4DE7-9DE4-1CA10058540F}"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3206035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7080EA-7EBE-4DE7-9DE4-1CA10058540F}"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2541432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7080EA-7EBE-4DE7-9DE4-1CA10058540F}" type="datetimeFigureOut">
              <a:rPr lang="en-US" smtClean="0"/>
              <a:t>7/27/2022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104971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7080EA-7EBE-4DE7-9DE4-1CA10058540F}" type="datetimeFigureOut">
              <a:rPr lang="en-US" smtClean="0"/>
              <a:t>7/27/2022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4073455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7080EA-7EBE-4DE7-9DE4-1CA10058540F}" type="datetimeFigureOut">
              <a:rPr lang="en-US" smtClean="0"/>
              <a:t>7/27/2022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173263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7080EA-7EBE-4DE7-9DE4-1CA10058540F}"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2833497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7080EA-7EBE-4DE7-9DE4-1CA10058540F}"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6389A-E518-40DC-A49F-D8C6C932A8A3}" type="slidenum">
              <a:rPr lang="en-US" smtClean="0"/>
              <a:t>‹#›</a:t>
            </a:fld>
            <a:endParaRPr lang="en-US"/>
          </a:p>
        </p:txBody>
      </p:sp>
    </p:spTree>
    <p:extLst>
      <p:ext uri="{BB962C8B-B14F-4D97-AF65-F5344CB8AC3E}">
        <p14:creationId xmlns:p14="http://schemas.microsoft.com/office/powerpoint/2010/main" val="1220032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7080EA-7EBE-4DE7-9DE4-1CA10058540F}" type="datetimeFigureOut">
              <a:rPr lang="en-US" smtClean="0"/>
              <a:t>7/27/2022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6389A-E518-40DC-A49F-D8C6C932A8A3}" type="slidenum">
              <a:rPr lang="en-US" smtClean="0"/>
              <a:t>‹#›</a:t>
            </a:fld>
            <a:endParaRPr lang="en-US"/>
          </a:p>
        </p:txBody>
      </p:sp>
    </p:spTree>
    <p:extLst>
      <p:ext uri="{BB962C8B-B14F-4D97-AF65-F5344CB8AC3E}">
        <p14:creationId xmlns:p14="http://schemas.microsoft.com/office/powerpoint/2010/main" val="2338358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ehtishamrehman@uetpeshawar.edu.p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38100" dist="38100" dir="2700000" algn="tl">
                    <a:srgbClr val="000000">
                      <a:alpha val="43137"/>
                    </a:srgbClr>
                  </a:outerShdw>
                </a:effectLst>
              </a:rPr>
              <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RNN &amp; LSTM</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US" dirty="0" smtClean="0"/>
              <a:t>Ehtisham Ur Rehman</a:t>
            </a:r>
            <a:endParaRPr lang="en-US" dirty="0" smtClean="0">
              <a:hlinkClick r:id="rId2"/>
            </a:endParaRPr>
          </a:p>
          <a:p>
            <a:r>
              <a:rPr lang="en-US" dirty="0" smtClean="0">
                <a:hlinkClick r:id="rId2"/>
              </a:rPr>
              <a:t>ehtishamrehman@uetpeshawar.edu.pk</a:t>
            </a:r>
            <a:r>
              <a:rPr lang="en-US" dirty="0" smtClean="0"/>
              <a:t> </a:t>
            </a:r>
            <a:endParaRPr lang="en-US" dirty="0"/>
          </a:p>
        </p:txBody>
      </p:sp>
    </p:spTree>
    <p:extLst>
      <p:ext uri="{BB962C8B-B14F-4D97-AF65-F5344CB8AC3E}">
        <p14:creationId xmlns:p14="http://schemas.microsoft.com/office/powerpoint/2010/main" val="703299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effectLst>
                  <a:outerShdw blurRad="38100" dist="38100" dir="2700000" algn="tl">
                    <a:srgbClr val="000000">
                      <a:alpha val="43137"/>
                    </a:srgbClr>
                  </a:outerShdw>
                </a:effectLst>
              </a:rPr>
              <a:t>Applications of Recurrent Neural Networks</a:t>
            </a:r>
            <a:endParaRPr lang="en-US" sz="4000" b="1"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763" y="1620349"/>
            <a:ext cx="10158474" cy="4702083"/>
          </a:xfrm>
        </p:spPr>
      </p:pic>
    </p:spTree>
    <p:extLst>
      <p:ext uri="{BB962C8B-B14F-4D97-AF65-F5344CB8AC3E}">
        <p14:creationId xmlns:p14="http://schemas.microsoft.com/office/powerpoint/2010/main" val="971445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1241" y="59223"/>
            <a:ext cx="8769436" cy="6798777"/>
          </a:xfrm>
        </p:spPr>
      </p:pic>
    </p:spTree>
    <p:extLst>
      <p:ext uri="{BB962C8B-B14F-4D97-AF65-F5344CB8AC3E}">
        <p14:creationId xmlns:p14="http://schemas.microsoft.com/office/powerpoint/2010/main" val="1678479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861" y="654722"/>
            <a:ext cx="9941231" cy="5932782"/>
          </a:xfrm>
        </p:spPr>
      </p:pic>
    </p:spTree>
    <p:extLst>
      <p:ext uri="{BB962C8B-B14F-4D97-AF65-F5344CB8AC3E}">
        <p14:creationId xmlns:p14="http://schemas.microsoft.com/office/powerpoint/2010/main" val="2978576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Types of Recurrent Neural Networks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b="0" i="0" dirty="0" smtClean="0">
                <a:solidFill>
                  <a:srgbClr val="51565E"/>
                </a:solidFill>
                <a:effectLst/>
                <a:latin typeface="Roboto"/>
              </a:rPr>
              <a:t>There are four types of Recurrent Neural Networks:</a:t>
            </a:r>
          </a:p>
          <a:p>
            <a:pPr>
              <a:buFont typeface="+mj-lt"/>
              <a:buAutoNum type="arabicPeriod"/>
            </a:pPr>
            <a:r>
              <a:rPr lang="en-US" b="0" i="0" dirty="0" smtClean="0">
                <a:solidFill>
                  <a:srgbClr val="51565E"/>
                </a:solidFill>
                <a:effectLst/>
                <a:latin typeface="Roboto"/>
              </a:rPr>
              <a:t>One to One</a:t>
            </a:r>
          </a:p>
          <a:p>
            <a:pPr>
              <a:buFont typeface="+mj-lt"/>
              <a:buAutoNum type="arabicPeriod"/>
            </a:pPr>
            <a:r>
              <a:rPr lang="en-US" b="0" i="0" dirty="0" smtClean="0">
                <a:solidFill>
                  <a:srgbClr val="51565E"/>
                </a:solidFill>
                <a:effectLst/>
                <a:latin typeface="Roboto"/>
              </a:rPr>
              <a:t>One to Many</a:t>
            </a:r>
          </a:p>
          <a:p>
            <a:pPr>
              <a:buFont typeface="+mj-lt"/>
              <a:buAutoNum type="arabicPeriod"/>
            </a:pPr>
            <a:r>
              <a:rPr lang="en-US" b="0" i="0" dirty="0" smtClean="0">
                <a:solidFill>
                  <a:srgbClr val="51565E"/>
                </a:solidFill>
                <a:effectLst/>
                <a:latin typeface="Roboto"/>
              </a:rPr>
              <a:t>Many to One</a:t>
            </a:r>
          </a:p>
          <a:p>
            <a:pPr>
              <a:buFont typeface="+mj-lt"/>
              <a:buAutoNum type="arabicPeriod"/>
            </a:pPr>
            <a:r>
              <a:rPr lang="en-US" b="0" i="0" dirty="0" smtClean="0">
                <a:solidFill>
                  <a:srgbClr val="51565E"/>
                </a:solidFill>
                <a:effectLst/>
                <a:latin typeface="Roboto"/>
              </a:rPr>
              <a:t>Many to Many</a:t>
            </a:r>
          </a:p>
          <a:p>
            <a:endParaRPr lang="en-US" dirty="0"/>
          </a:p>
        </p:txBody>
      </p:sp>
    </p:spTree>
    <p:extLst>
      <p:ext uri="{BB962C8B-B14F-4D97-AF65-F5344CB8AC3E}">
        <p14:creationId xmlns:p14="http://schemas.microsoft.com/office/powerpoint/2010/main" val="828815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One to One RNN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6938107" cy="4351338"/>
          </a:xfrm>
        </p:spPr>
        <p:txBody>
          <a:bodyPr/>
          <a:lstStyle/>
          <a:p>
            <a:r>
              <a:rPr lang="en-US" dirty="0" smtClean="0"/>
              <a:t>This type of neural network is known as the Vanilla Neural Network. It's used for general machine learning problems, which has a single input and a single output.</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872" y="508000"/>
            <a:ext cx="3698097" cy="6180996"/>
          </a:xfrm>
          <a:prstGeom prst="rect">
            <a:avLst/>
          </a:prstGeom>
        </p:spPr>
      </p:pic>
    </p:spTree>
    <p:extLst>
      <p:ext uri="{BB962C8B-B14F-4D97-AF65-F5344CB8AC3E}">
        <p14:creationId xmlns:p14="http://schemas.microsoft.com/office/powerpoint/2010/main" val="159397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One to Many RNN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5195277" cy="4351338"/>
          </a:xfrm>
        </p:spPr>
        <p:txBody>
          <a:bodyPr/>
          <a:lstStyle/>
          <a:p>
            <a:r>
              <a:rPr lang="en-US" dirty="0" smtClean="0"/>
              <a:t>This type of neural network has a single input and multiple outputs. An example of this is the image caption.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851" y="650997"/>
            <a:ext cx="5416949" cy="5960818"/>
          </a:xfrm>
          <a:prstGeom prst="rect">
            <a:avLst/>
          </a:prstGeom>
        </p:spPr>
      </p:pic>
    </p:spTree>
    <p:extLst>
      <p:ext uri="{BB962C8B-B14F-4D97-AF65-F5344CB8AC3E}">
        <p14:creationId xmlns:p14="http://schemas.microsoft.com/office/powerpoint/2010/main" val="6895908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Many to One RNN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4210538" cy="4351338"/>
          </a:xfrm>
        </p:spPr>
        <p:txBody>
          <a:bodyPr/>
          <a:lstStyle/>
          <a:p>
            <a:r>
              <a:rPr lang="en-US" dirty="0" smtClean="0"/>
              <a:t>This RNN takes a sequence of inputs and generates a single output. Sentiment analysis is a good example of this kind of network where a given sentence can be classified as expressing positive or negative sentiments.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615" y="574614"/>
            <a:ext cx="5453185" cy="6078484"/>
          </a:xfrm>
          <a:prstGeom prst="rect">
            <a:avLst/>
          </a:prstGeom>
        </p:spPr>
      </p:pic>
    </p:spTree>
    <p:extLst>
      <p:ext uri="{BB962C8B-B14F-4D97-AF65-F5344CB8AC3E}">
        <p14:creationId xmlns:p14="http://schemas.microsoft.com/office/powerpoint/2010/main" val="2895702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Many to Many RNN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4671646" cy="4351338"/>
          </a:xfrm>
        </p:spPr>
        <p:txBody>
          <a:bodyPr/>
          <a:lstStyle/>
          <a:p>
            <a:r>
              <a:rPr lang="en-US" dirty="0" smtClean="0"/>
              <a:t>This RNN takes a sequence of inputs and generates a sequence of outputs. Machine translation is one of the examples.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030" y="770241"/>
            <a:ext cx="5477607" cy="5805985"/>
          </a:xfrm>
          <a:prstGeom prst="rect">
            <a:avLst/>
          </a:prstGeom>
        </p:spPr>
      </p:pic>
    </p:spTree>
    <p:extLst>
      <p:ext uri="{BB962C8B-B14F-4D97-AF65-F5344CB8AC3E}">
        <p14:creationId xmlns:p14="http://schemas.microsoft.com/office/powerpoint/2010/main" val="28897801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LSTM</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Long Short-Term Memory (LSTM) networks are a type of recurrent neural network capable of learning order dependence in sequence prediction </a:t>
            </a:r>
            <a:r>
              <a:rPr lang="en-US" dirty="0" smtClean="0"/>
              <a:t>problems.</a:t>
            </a:r>
          </a:p>
          <a:p>
            <a:r>
              <a:rPr lang="en-US" dirty="0"/>
              <a:t>LSTMs are a complex area of deep learning</a:t>
            </a:r>
            <a:r>
              <a:rPr lang="en-US" dirty="0" smtClean="0"/>
              <a:t>.</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874" y="2584572"/>
            <a:ext cx="3719513" cy="4062413"/>
          </a:xfrm>
          <a:prstGeom prst="rect">
            <a:avLst/>
          </a:prstGeom>
        </p:spPr>
      </p:pic>
    </p:spTree>
    <p:extLst>
      <p:ext uri="{BB962C8B-B14F-4D97-AF65-F5344CB8AC3E}">
        <p14:creationId xmlns:p14="http://schemas.microsoft.com/office/powerpoint/2010/main" val="2764936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74" y="2283488"/>
            <a:ext cx="12143851" cy="2217491"/>
          </a:xfrm>
        </p:spPr>
      </p:pic>
    </p:spTree>
    <p:extLst>
      <p:ext uri="{BB962C8B-B14F-4D97-AF65-F5344CB8AC3E}">
        <p14:creationId xmlns:p14="http://schemas.microsoft.com/office/powerpoint/2010/main" val="27536224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Contents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What is Neural Network? </a:t>
            </a:r>
          </a:p>
          <a:p>
            <a:r>
              <a:rPr lang="en-US" dirty="0" smtClean="0"/>
              <a:t>About Recurrent </a:t>
            </a:r>
            <a:r>
              <a:rPr lang="en-US" dirty="0"/>
              <a:t>Neural Network (RNN</a:t>
            </a:r>
            <a:r>
              <a:rPr lang="en-US" dirty="0" smtClean="0"/>
              <a:t>)?</a:t>
            </a:r>
          </a:p>
          <a:p>
            <a:r>
              <a:rPr lang="en-US" dirty="0" smtClean="0"/>
              <a:t>Why Recurrent Neural Networks?</a:t>
            </a:r>
          </a:p>
          <a:p>
            <a:r>
              <a:rPr lang="en-US" dirty="0" smtClean="0"/>
              <a:t>How Does Recurrent Neural Networks Work?</a:t>
            </a:r>
          </a:p>
          <a:p>
            <a:r>
              <a:rPr lang="en-US" dirty="0" smtClean="0"/>
              <a:t>Applications</a:t>
            </a:r>
          </a:p>
          <a:p>
            <a:r>
              <a:rPr lang="en-US" dirty="0" smtClean="0"/>
              <a:t>LSTM (Long Short Memory Term Memory)</a:t>
            </a:r>
          </a:p>
          <a:p>
            <a:r>
              <a:rPr lang="en-US" dirty="0" smtClean="0"/>
              <a:t>Implementation using Python. </a:t>
            </a:r>
          </a:p>
          <a:p>
            <a:endParaRPr lang="en-US" dirty="0"/>
          </a:p>
        </p:txBody>
      </p:sp>
    </p:spTree>
    <p:extLst>
      <p:ext uri="{BB962C8B-B14F-4D97-AF65-F5344CB8AC3E}">
        <p14:creationId xmlns:p14="http://schemas.microsoft.com/office/powerpoint/2010/main" val="3464541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9806" y="568324"/>
            <a:ext cx="11252387" cy="6000269"/>
          </a:xfrm>
        </p:spPr>
      </p:pic>
    </p:spTree>
    <p:extLst>
      <p:ext uri="{BB962C8B-B14F-4D97-AF65-F5344CB8AC3E}">
        <p14:creationId xmlns:p14="http://schemas.microsoft.com/office/powerpoint/2010/main" val="5302532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2124" y="705643"/>
            <a:ext cx="8353426" cy="5597657"/>
          </a:xfrm>
        </p:spPr>
      </p:pic>
    </p:spTree>
    <p:extLst>
      <p:ext uri="{BB962C8B-B14F-4D97-AF65-F5344CB8AC3E}">
        <p14:creationId xmlns:p14="http://schemas.microsoft.com/office/powerpoint/2010/main" val="3269679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3297" y="644524"/>
            <a:ext cx="11151478" cy="5832015"/>
          </a:xfrm>
        </p:spPr>
      </p:pic>
    </p:spTree>
    <p:extLst>
      <p:ext uri="{BB962C8B-B14F-4D97-AF65-F5344CB8AC3E}">
        <p14:creationId xmlns:p14="http://schemas.microsoft.com/office/powerpoint/2010/main" val="11553796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515" y="606425"/>
            <a:ext cx="11554970" cy="5861050"/>
          </a:xfrm>
        </p:spPr>
      </p:pic>
    </p:spTree>
    <p:extLst>
      <p:ext uri="{BB962C8B-B14F-4D97-AF65-F5344CB8AC3E}">
        <p14:creationId xmlns:p14="http://schemas.microsoft.com/office/powerpoint/2010/main" val="2297308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9227" y="463550"/>
            <a:ext cx="11519398" cy="5894506"/>
          </a:xfrm>
        </p:spPr>
      </p:pic>
    </p:spTree>
    <p:extLst>
      <p:ext uri="{BB962C8B-B14F-4D97-AF65-F5344CB8AC3E}">
        <p14:creationId xmlns:p14="http://schemas.microsoft.com/office/powerpoint/2010/main" val="823556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408905"/>
            <a:ext cx="12205008" cy="4106069"/>
          </a:xfrm>
        </p:spPr>
      </p:pic>
    </p:spTree>
    <p:extLst>
      <p:ext uri="{BB962C8B-B14F-4D97-AF65-F5344CB8AC3E}">
        <p14:creationId xmlns:p14="http://schemas.microsoft.com/office/powerpoint/2010/main" val="972374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549274"/>
            <a:ext cx="12192000" cy="5803609"/>
          </a:xfrm>
        </p:spPr>
      </p:pic>
    </p:spTree>
    <p:extLst>
      <p:ext uri="{BB962C8B-B14F-4D97-AF65-F5344CB8AC3E}">
        <p14:creationId xmlns:p14="http://schemas.microsoft.com/office/powerpoint/2010/main" val="91724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Components of LSTM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So the LSTM cell contains the following </a:t>
            </a:r>
            <a:r>
              <a:rPr lang="en-US" dirty="0" smtClean="0"/>
              <a:t>components.</a:t>
            </a:r>
          </a:p>
          <a:p>
            <a:endParaRPr lang="en-US" dirty="0" smtClean="0"/>
          </a:p>
          <a:p>
            <a:r>
              <a:rPr lang="en-US" sz="2400" dirty="0">
                <a:effectLst>
                  <a:outerShdw blurRad="38100" dist="38100" dir="2700000" algn="tl">
                    <a:srgbClr val="000000">
                      <a:alpha val="43137"/>
                    </a:srgbClr>
                  </a:outerShdw>
                </a:effectLst>
              </a:rPr>
              <a:t>Forget Gate </a:t>
            </a:r>
            <a:r>
              <a:rPr lang="en-US" sz="2400" b="1" dirty="0">
                <a:effectLst>
                  <a:outerShdw blurRad="38100" dist="38100" dir="2700000" algn="tl">
                    <a:srgbClr val="000000">
                      <a:alpha val="43137"/>
                    </a:srgbClr>
                  </a:outerShdw>
                </a:effectLst>
              </a:rPr>
              <a:t>“f”</a:t>
            </a:r>
            <a:r>
              <a:rPr lang="en-US" sz="2400" dirty="0">
                <a:effectLst>
                  <a:outerShdw blurRad="38100" dist="38100" dir="2700000" algn="tl">
                    <a:srgbClr val="000000">
                      <a:alpha val="43137"/>
                    </a:srgbClr>
                  </a:outerShdw>
                </a:effectLst>
              </a:rPr>
              <a:t> ( a neural network with sigmoid)</a:t>
            </a:r>
          </a:p>
          <a:p>
            <a:r>
              <a:rPr lang="en-US" sz="2400" dirty="0">
                <a:effectLst>
                  <a:outerShdw blurRad="38100" dist="38100" dir="2700000" algn="tl">
                    <a:srgbClr val="000000">
                      <a:alpha val="43137"/>
                    </a:srgbClr>
                  </a:outerShdw>
                </a:effectLst>
              </a:rPr>
              <a:t>Candidate layer </a:t>
            </a:r>
            <a:r>
              <a:rPr lang="en-US" sz="2400" b="1" dirty="0">
                <a:effectLst>
                  <a:outerShdw blurRad="38100" dist="38100" dir="2700000" algn="tl">
                    <a:srgbClr val="000000">
                      <a:alpha val="43137"/>
                    </a:srgbClr>
                  </a:outerShdw>
                </a:effectLst>
              </a:rPr>
              <a:t>“C`"</a:t>
            </a:r>
            <a:r>
              <a:rPr lang="en-US" sz="2400" dirty="0">
                <a:effectLst>
                  <a:outerShdw blurRad="38100" dist="38100" dir="2700000" algn="tl">
                    <a:srgbClr val="000000">
                      <a:alpha val="43137"/>
                    </a:srgbClr>
                  </a:outerShdw>
                </a:effectLst>
              </a:rPr>
              <a:t>(a NN with </a:t>
            </a:r>
            <a:r>
              <a:rPr lang="en-US" sz="2400" dirty="0" err="1">
                <a:effectLst>
                  <a:outerShdw blurRad="38100" dist="38100" dir="2700000" algn="tl">
                    <a:srgbClr val="000000">
                      <a:alpha val="43137"/>
                    </a:srgbClr>
                  </a:outerShdw>
                </a:effectLst>
              </a:rPr>
              <a:t>Tanh</a:t>
            </a:r>
            <a:r>
              <a:rPr lang="en-US" sz="2400" dirty="0">
                <a:effectLst>
                  <a:outerShdw blurRad="38100" dist="38100" dir="2700000" algn="tl">
                    <a:srgbClr val="000000">
                      <a:alpha val="43137"/>
                    </a:srgbClr>
                  </a:outerShdw>
                </a:effectLst>
              </a:rPr>
              <a:t>)</a:t>
            </a:r>
          </a:p>
          <a:p>
            <a:r>
              <a:rPr lang="en-US" sz="2400" dirty="0">
                <a:effectLst>
                  <a:outerShdw blurRad="38100" dist="38100" dir="2700000" algn="tl">
                    <a:srgbClr val="000000">
                      <a:alpha val="43137"/>
                    </a:srgbClr>
                  </a:outerShdw>
                </a:effectLst>
              </a:rPr>
              <a:t>Input Gate </a:t>
            </a:r>
            <a:r>
              <a:rPr lang="en-US" sz="2400" b="1" dirty="0">
                <a:effectLst>
                  <a:outerShdw blurRad="38100" dist="38100" dir="2700000" algn="tl">
                    <a:srgbClr val="000000">
                      <a:alpha val="43137"/>
                    </a:srgbClr>
                  </a:outerShdw>
                </a:effectLst>
              </a:rPr>
              <a:t>“I”</a:t>
            </a:r>
            <a:r>
              <a:rPr lang="en-US" sz="2400" dirty="0">
                <a:effectLst>
                  <a:outerShdw blurRad="38100" dist="38100" dir="2700000" algn="tl">
                    <a:srgbClr val="000000">
                      <a:alpha val="43137"/>
                    </a:srgbClr>
                  </a:outerShdw>
                </a:effectLst>
              </a:rPr>
              <a:t> ( a NN with sigmoid )</a:t>
            </a:r>
          </a:p>
          <a:p>
            <a:r>
              <a:rPr lang="en-US" sz="2400" dirty="0">
                <a:effectLst>
                  <a:outerShdw blurRad="38100" dist="38100" dir="2700000" algn="tl">
                    <a:srgbClr val="000000">
                      <a:alpha val="43137"/>
                    </a:srgbClr>
                  </a:outerShdw>
                </a:effectLst>
              </a:rPr>
              <a:t>Output Gate </a:t>
            </a:r>
            <a:r>
              <a:rPr lang="en-US" sz="2400" b="1" dirty="0">
                <a:effectLst>
                  <a:outerShdw blurRad="38100" dist="38100" dir="2700000" algn="tl">
                    <a:srgbClr val="000000">
                      <a:alpha val="43137"/>
                    </a:srgbClr>
                  </a:outerShdw>
                </a:effectLst>
              </a:rPr>
              <a:t>“O”</a:t>
            </a:r>
            <a:r>
              <a:rPr lang="en-US" sz="2400" dirty="0">
                <a:effectLst>
                  <a:outerShdw blurRad="38100" dist="38100" dir="2700000" algn="tl">
                    <a:srgbClr val="000000">
                      <a:alpha val="43137"/>
                    </a:srgbClr>
                  </a:outerShdw>
                </a:effectLst>
              </a:rPr>
              <a:t>( a NN with sigmoid)</a:t>
            </a:r>
          </a:p>
          <a:p>
            <a:r>
              <a:rPr lang="en-US" sz="2400" dirty="0">
                <a:effectLst>
                  <a:outerShdw blurRad="38100" dist="38100" dir="2700000" algn="tl">
                    <a:srgbClr val="000000">
                      <a:alpha val="43137"/>
                    </a:srgbClr>
                  </a:outerShdw>
                </a:effectLst>
              </a:rPr>
              <a:t>Hidden state </a:t>
            </a:r>
            <a:r>
              <a:rPr lang="en-US" sz="2400" b="1" dirty="0">
                <a:effectLst>
                  <a:outerShdw blurRad="38100" dist="38100" dir="2700000" algn="tl">
                    <a:srgbClr val="000000">
                      <a:alpha val="43137"/>
                    </a:srgbClr>
                  </a:outerShdw>
                </a:effectLst>
              </a:rPr>
              <a:t>“H”</a:t>
            </a:r>
            <a:r>
              <a:rPr lang="en-US" sz="2400" dirty="0">
                <a:effectLst>
                  <a:outerShdw blurRad="38100" dist="38100" dir="2700000" algn="tl">
                    <a:srgbClr val="000000">
                      <a:alpha val="43137"/>
                    </a:srgbClr>
                  </a:outerShdw>
                </a:effectLst>
              </a:rPr>
              <a:t> ( a vector )</a:t>
            </a:r>
          </a:p>
          <a:p>
            <a:r>
              <a:rPr lang="en-US" sz="2400" dirty="0">
                <a:effectLst>
                  <a:outerShdw blurRad="38100" dist="38100" dir="2700000" algn="tl">
                    <a:srgbClr val="000000">
                      <a:alpha val="43137"/>
                    </a:srgbClr>
                  </a:outerShdw>
                </a:effectLst>
              </a:rPr>
              <a:t>Memory state </a:t>
            </a:r>
            <a:r>
              <a:rPr lang="en-US" sz="2400" b="1" dirty="0">
                <a:effectLst>
                  <a:outerShdw blurRad="38100" dist="38100" dir="2700000" algn="tl">
                    <a:srgbClr val="000000">
                      <a:alpha val="43137"/>
                    </a:srgbClr>
                  </a:outerShdw>
                </a:effectLst>
              </a:rPr>
              <a:t>“C”</a:t>
            </a:r>
            <a:r>
              <a:rPr lang="en-US" sz="2400" dirty="0">
                <a:effectLst>
                  <a:outerShdw blurRad="38100" dist="38100" dir="2700000" algn="tl">
                    <a:srgbClr val="000000">
                      <a:alpha val="43137"/>
                    </a:srgbClr>
                  </a:outerShdw>
                </a:effectLst>
              </a:rPr>
              <a:t> ( a vector)</a:t>
            </a:r>
          </a:p>
          <a:p>
            <a:endParaRPr lang="en-US" dirty="0"/>
          </a:p>
        </p:txBody>
      </p:sp>
    </p:spTree>
    <p:extLst>
      <p:ext uri="{BB962C8B-B14F-4D97-AF65-F5344CB8AC3E}">
        <p14:creationId xmlns:p14="http://schemas.microsoft.com/office/powerpoint/2010/main" val="39764197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77048"/>
            <a:ext cx="12120576" cy="6609501"/>
          </a:xfrm>
        </p:spPr>
      </p:pic>
    </p:spTree>
    <p:extLst>
      <p:ext uri="{BB962C8B-B14F-4D97-AF65-F5344CB8AC3E}">
        <p14:creationId xmlns:p14="http://schemas.microsoft.com/office/powerpoint/2010/main" val="1871869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1588" y="365125"/>
            <a:ext cx="11729383" cy="6359525"/>
          </a:xfrm>
        </p:spPr>
      </p:pic>
    </p:spTree>
    <p:extLst>
      <p:ext uri="{BB962C8B-B14F-4D97-AF65-F5344CB8AC3E}">
        <p14:creationId xmlns:p14="http://schemas.microsoft.com/office/powerpoint/2010/main" val="4293196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61" y="129151"/>
            <a:ext cx="10515600" cy="1325563"/>
          </a:xfrm>
        </p:spPr>
        <p:txBody>
          <a:bodyPr/>
          <a:lstStyle/>
          <a:p>
            <a:r>
              <a:rPr lang="en-US" b="1" dirty="0" smtClean="0">
                <a:effectLst>
                  <a:outerShdw blurRad="38100" dist="38100" dir="2700000" algn="tl">
                    <a:srgbClr val="000000">
                      <a:alpha val="43137"/>
                    </a:srgbClr>
                  </a:outerShdw>
                </a:effectLst>
              </a:rPr>
              <a:t>What Is a Neural Network?</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58877" y="1277733"/>
            <a:ext cx="11071123" cy="5108318"/>
          </a:xfrm>
        </p:spPr>
        <p:txBody>
          <a:bodyPr>
            <a:normAutofit/>
          </a:bodyPr>
          <a:lstStyle/>
          <a:p>
            <a:pPr algn="just"/>
            <a:r>
              <a:rPr lang="en-US" dirty="0" smtClean="0"/>
              <a:t>A Neural Network consists of different layers connected to each other, working on the structure and function of a human brain. It learns from huge volumes of data and uses complex algorithms to train a neural net.</a:t>
            </a:r>
          </a:p>
          <a:p>
            <a:pPr algn="just"/>
            <a:endParaRPr lang="en-US" dirty="0" smtClean="0"/>
          </a:p>
          <a:p>
            <a:pPr algn="just"/>
            <a:r>
              <a:rPr lang="en-US" sz="2400" dirty="0" smtClean="0"/>
              <a:t>Here is an example of how neural networks can identify a dog’s breed based on their features.</a:t>
            </a:r>
          </a:p>
          <a:p>
            <a:pPr algn="just"/>
            <a:r>
              <a:rPr lang="en-US" sz="2400" dirty="0" smtClean="0"/>
              <a:t>The image pixels of two different breeds of dogs are fed to the input layer of the neural network. </a:t>
            </a:r>
          </a:p>
          <a:p>
            <a:pPr algn="just"/>
            <a:r>
              <a:rPr lang="en-US" sz="2400" dirty="0" smtClean="0"/>
              <a:t>The image pixels are then processed in the hidden layers for feature extraction. </a:t>
            </a:r>
          </a:p>
          <a:p>
            <a:pPr algn="just"/>
            <a:r>
              <a:rPr lang="en-US" sz="2400" dirty="0" smtClean="0"/>
              <a:t>The output layer produces the result to identify if it’s a German Shepherd or a Labrador. </a:t>
            </a:r>
          </a:p>
          <a:p>
            <a:pPr algn="just"/>
            <a:r>
              <a:rPr lang="en-US" sz="2400" dirty="0" smtClean="0"/>
              <a:t>Such networks do not require memorizing the past output</a:t>
            </a:r>
            <a:endParaRPr lang="en-US" sz="2400" dirty="0"/>
          </a:p>
        </p:txBody>
      </p:sp>
    </p:spTree>
    <p:extLst>
      <p:ext uri="{BB962C8B-B14F-4D97-AF65-F5344CB8AC3E}">
        <p14:creationId xmlns:p14="http://schemas.microsoft.com/office/powerpoint/2010/main" val="2368633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6704" y="577849"/>
            <a:ext cx="12025296" cy="6097201"/>
          </a:xfrm>
        </p:spPr>
      </p:pic>
    </p:spTree>
    <p:extLst>
      <p:ext uri="{BB962C8B-B14F-4D97-AF65-F5344CB8AC3E}">
        <p14:creationId xmlns:p14="http://schemas.microsoft.com/office/powerpoint/2010/main" val="601598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908" y="388571"/>
            <a:ext cx="10515600" cy="1325563"/>
          </a:xfrm>
        </p:spPr>
        <p:txBody>
          <a:bodyPr>
            <a:normAutofit/>
          </a:bodyPr>
          <a:lstStyle/>
          <a:p>
            <a:r>
              <a:rPr lang="en-US" sz="2800" dirty="0"/>
              <a:t>Here is the diagram for a LSTM cell at T time step.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395" y="1487488"/>
            <a:ext cx="9474010" cy="5038358"/>
          </a:xfrm>
        </p:spPr>
      </p:pic>
    </p:spTree>
    <p:extLst>
      <p:ext uri="{BB962C8B-B14F-4D97-AF65-F5344CB8AC3E}">
        <p14:creationId xmlns:p14="http://schemas.microsoft.com/office/powerpoint/2010/main" val="39262010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738" y="622054"/>
            <a:ext cx="10978662" cy="5497391"/>
          </a:xfrm>
        </p:spPr>
        <p:txBody>
          <a:bodyPr>
            <a:normAutofit fontScale="85000" lnSpcReduction="20000"/>
          </a:bodyPr>
          <a:lstStyle/>
          <a:p>
            <a:r>
              <a:rPr lang="en-US" dirty="0"/>
              <a:t>Now let me tell you an important piece called Memory state C</a:t>
            </a:r>
          </a:p>
          <a:p>
            <a:endParaRPr lang="en-US" dirty="0"/>
          </a:p>
          <a:p>
            <a:r>
              <a:rPr lang="en-US" dirty="0"/>
              <a:t>This is the state where the memory (context) of input is stored</a:t>
            </a:r>
          </a:p>
          <a:p>
            <a:endParaRPr lang="en-US" dirty="0"/>
          </a:p>
          <a:p>
            <a:r>
              <a:rPr lang="en-US" dirty="0">
                <a:solidFill>
                  <a:srgbClr val="FF0000"/>
                </a:solidFill>
              </a:rPr>
              <a:t>Ex : </a:t>
            </a:r>
            <a:r>
              <a:rPr lang="en-US" dirty="0" smtClean="0">
                <a:solidFill>
                  <a:srgbClr val="FF0000"/>
                </a:solidFill>
              </a:rPr>
              <a:t>Maddy </a:t>
            </a:r>
            <a:r>
              <a:rPr lang="en-US" dirty="0">
                <a:solidFill>
                  <a:srgbClr val="FF0000"/>
                </a:solidFill>
              </a:rPr>
              <a:t>walks in to the room, Monica also walks in to the room. </a:t>
            </a:r>
            <a:r>
              <a:rPr lang="en-US" dirty="0" smtClean="0">
                <a:solidFill>
                  <a:srgbClr val="FF0000"/>
                </a:solidFill>
              </a:rPr>
              <a:t>Maddy </a:t>
            </a:r>
            <a:r>
              <a:rPr lang="en-US" dirty="0">
                <a:solidFill>
                  <a:srgbClr val="FF0000"/>
                </a:solidFill>
              </a:rPr>
              <a:t>Said “hi” to ____??</a:t>
            </a:r>
          </a:p>
          <a:p>
            <a:endParaRPr lang="en-US" dirty="0"/>
          </a:p>
          <a:p>
            <a:r>
              <a:rPr lang="en-US" dirty="0" smtClean="0"/>
              <a:t>In order </a:t>
            </a:r>
            <a:r>
              <a:rPr lang="en-US" dirty="0"/>
              <a:t>to predict correctly Here it stores “Monica” into memory C.</a:t>
            </a:r>
          </a:p>
          <a:p>
            <a:endParaRPr lang="en-US" dirty="0"/>
          </a:p>
          <a:p>
            <a:r>
              <a:rPr lang="en-US" dirty="0"/>
              <a:t>This state can be modified. I mean LSTM cell can add /remove the information.</a:t>
            </a:r>
          </a:p>
          <a:p>
            <a:endParaRPr lang="en-US" dirty="0"/>
          </a:p>
          <a:p>
            <a:r>
              <a:rPr lang="en-US" dirty="0">
                <a:solidFill>
                  <a:srgbClr val="FF0000"/>
                </a:solidFill>
              </a:rPr>
              <a:t>Ex : </a:t>
            </a:r>
            <a:r>
              <a:rPr lang="en-US" dirty="0" smtClean="0">
                <a:solidFill>
                  <a:srgbClr val="FF0000"/>
                </a:solidFill>
              </a:rPr>
              <a:t>Maddy </a:t>
            </a:r>
            <a:r>
              <a:rPr lang="en-US" dirty="0">
                <a:solidFill>
                  <a:srgbClr val="FF0000"/>
                </a:solidFill>
              </a:rPr>
              <a:t>and Monica walk in to the room together , later Richard walks in to the room. </a:t>
            </a:r>
            <a:r>
              <a:rPr lang="en-US" dirty="0" smtClean="0">
                <a:solidFill>
                  <a:srgbClr val="FF0000"/>
                </a:solidFill>
              </a:rPr>
              <a:t>Maddy </a:t>
            </a:r>
            <a:r>
              <a:rPr lang="en-US" dirty="0">
                <a:solidFill>
                  <a:srgbClr val="FF0000"/>
                </a:solidFill>
              </a:rPr>
              <a:t>Said “hi” to ____??</a:t>
            </a:r>
          </a:p>
          <a:p>
            <a:endParaRPr lang="en-US" dirty="0"/>
          </a:p>
          <a:p>
            <a:r>
              <a:rPr lang="en-US" dirty="0"/>
              <a:t>The assumption I am making is memory might change from Monica to Richard.</a:t>
            </a:r>
          </a:p>
          <a:p>
            <a:pPr marL="0" indent="0">
              <a:buNone/>
            </a:pPr>
            <a:endParaRPr lang="en-US" dirty="0"/>
          </a:p>
        </p:txBody>
      </p:sp>
    </p:spTree>
    <p:extLst>
      <p:ext uri="{BB962C8B-B14F-4D97-AF65-F5344CB8AC3E}">
        <p14:creationId xmlns:p14="http://schemas.microsoft.com/office/powerpoint/2010/main" val="17499759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Here is the full diagram for LSTM for different time steps.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9" y="2969902"/>
            <a:ext cx="12035692" cy="2218005"/>
          </a:xfrm>
          <a:prstGeom prst="rect">
            <a:avLst/>
          </a:prstGeom>
        </p:spPr>
      </p:pic>
    </p:spTree>
    <p:extLst>
      <p:ext uri="{BB962C8B-B14F-4D97-AF65-F5344CB8AC3E}">
        <p14:creationId xmlns:p14="http://schemas.microsoft.com/office/powerpoint/2010/main" val="20218320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Implementation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Python</a:t>
            </a:r>
          </a:p>
          <a:p>
            <a:r>
              <a:rPr lang="en-US" dirty="0" smtClean="0"/>
              <a:t>Google </a:t>
            </a:r>
            <a:r>
              <a:rPr lang="en-US" dirty="0" smtClean="0"/>
              <a:t>Colab</a:t>
            </a:r>
          </a:p>
          <a:p>
            <a:endParaRPr lang="en-US" dirty="0"/>
          </a:p>
          <a:p>
            <a:pPr marL="0" indent="0" algn="ctr">
              <a:buNone/>
            </a:pPr>
            <a:r>
              <a:rPr lang="en-US" sz="3200" b="1" dirty="0" smtClean="0">
                <a:effectLst>
                  <a:outerShdw blurRad="38100" dist="38100" dir="2700000" algn="tl">
                    <a:srgbClr val="000000">
                      <a:alpha val="43137"/>
                    </a:srgbClr>
                  </a:outerShdw>
                </a:effectLst>
              </a:rPr>
              <a:t>Seminar on AWS and Cloud Computing on Friday 29, 2022 from 3PM to 5PM.   </a:t>
            </a:r>
            <a:endParaRPr lang="en-US" sz="3200" b="1" dirty="0" smtClean="0">
              <a:effectLst>
                <a:outerShdw blurRad="38100" dist="38100" dir="2700000" algn="tl">
                  <a:srgbClr val="000000">
                    <a:alpha val="43137"/>
                  </a:srgbClr>
                </a:outerShdw>
              </a:effectLst>
            </a:endParaRPr>
          </a:p>
          <a:p>
            <a:endParaRPr lang="en-US" dirty="0"/>
          </a:p>
        </p:txBody>
      </p:sp>
    </p:spTree>
    <p:extLst>
      <p:ext uri="{BB962C8B-B14F-4D97-AF65-F5344CB8AC3E}">
        <p14:creationId xmlns:p14="http://schemas.microsoft.com/office/powerpoint/2010/main" val="4280350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About Recurrent Neural Network (RNN)?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RNN works on the principle of saving the output of a particular layer and feeding this back to the input in order to predict the output of the layer.</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916" y="3033467"/>
            <a:ext cx="10301322" cy="3765917"/>
          </a:xfrm>
          <a:prstGeom prst="rect">
            <a:avLst/>
          </a:prstGeom>
        </p:spPr>
      </p:pic>
    </p:spTree>
    <p:extLst>
      <p:ext uri="{BB962C8B-B14F-4D97-AF65-F5344CB8AC3E}">
        <p14:creationId xmlns:p14="http://schemas.microsoft.com/office/powerpoint/2010/main" val="643791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34211" y="622055"/>
            <a:ext cx="6704496" cy="5675435"/>
          </a:xfrm>
        </p:spPr>
      </p:pic>
      <p:sp>
        <p:nvSpPr>
          <p:cNvPr id="5" name="TextBox 4"/>
          <p:cNvSpPr txBox="1"/>
          <p:nvPr/>
        </p:nvSpPr>
        <p:spPr>
          <a:xfrm>
            <a:off x="406399" y="1688123"/>
            <a:ext cx="4431324" cy="2585323"/>
          </a:xfrm>
          <a:prstGeom prst="rect">
            <a:avLst/>
          </a:prstGeom>
          <a:noFill/>
        </p:spPr>
        <p:txBody>
          <a:bodyPr wrap="square" rtlCol="0">
            <a:spAutoFit/>
          </a:bodyPr>
          <a:lstStyle/>
          <a:p>
            <a:pPr algn="just"/>
            <a:r>
              <a:rPr lang="en-US" sz="2400" dirty="0" smtClean="0"/>
              <a:t>The nodes in different layers of the neural network are compressed to form a single layer of recurrent neural networks. A, B, and C are the parameters of the network.</a:t>
            </a:r>
          </a:p>
          <a:p>
            <a:endParaRPr lang="en-US" dirty="0"/>
          </a:p>
        </p:txBody>
      </p:sp>
    </p:spTree>
    <p:extLst>
      <p:ext uri="{BB962C8B-B14F-4D97-AF65-F5344CB8AC3E}">
        <p14:creationId xmlns:p14="http://schemas.microsoft.com/office/powerpoint/2010/main" val="1483300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0463" y="668215"/>
            <a:ext cx="8516754" cy="4585945"/>
          </a:xfrm>
        </p:spPr>
      </p:pic>
      <p:sp>
        <p:nvSpPr>
          <p:cNvPr id="7" name="TextBox 6"/>
          <p:cNvSpPr txBox="1"/>
          <p:nvPr/>
        </p:nvSpPr>
        <p:spPr>
          <a:xfrm>
            <a:off x="156308" y="465015"/>
            <a:ext cx="3485661" cy="5632311"/>
          </a:xfrm>
          <a:prstGeom prst="rect">
            <a:avLst/>
          </a:prstGeom>
          <a:noFill/>
        </p:spPr>
        <p:txBody>
          <a:bodyPr wrap="square" rtlCol="0">
            <a:spAutoFit/>
          </a:bodyPr>
          <a:lstStyle/>
          <a:p>
            <a:pPr algn="just"/>
            <a:r>
              <a:rPr lang="en-US" sz="2400" dirty="0"/>
              <a:t>Here, “x” is the input layer, “h” is the hidden layer, and “y” is the output layer. A, B, and C are the network parameters used to improve the output of the model. At any given time t, the current input is a combination of input at x(t) and x(t-1). The output at any given time is fetched back to the network to improve on the output</a:t>
            </a:r>
          </a:p>
        </p:txBody>
      </p:sp>
    </p:spTree>
    <p:extLst>
      <p:ext uri="{BB962C8B-B14F-4D97-AF65-F5344CB8AC3E}">
        <p14:creationId xmlns:p14="http://schemas.microsoft.com/office/powerpoint/2010/main" val="841707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Why Recurrent Neural Networks?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algn="just"/>
            <a:r>
              <a:rPr lang="en-US" dirty="0" smtClean="0"/>
              <a:t>RNN were created because there were a few issues in the feed-forward neural network:</a:t>
            </a:r>
          </a:p>
          <a:p>
            <a:pPr algn="just"/>
            <a:r>
              <a:rPr lang="en-US" sz="2400" dirty="0" smtClean="0">
                <a:effectLst>
                  <a:outerShdw blurRad="38100" dist="38100" dir="2700000" algn="tl">
                    <a:srgbClr val="000000">
                      <a:alpha val="43137"/>
                    </a:srgbClr>
                  </a:outerShdw>
                </a:effectLst>
              </a:rPr>
              <a:t>Cannot handle sequential data</a:t>
            </a:r>
          </a:p>
          <a:p>
            <a:pPr algn="just"/>
            <a:r>
              <a:rPr lang="en-US" sz="2400" dirty="0" smtClean="0">
                <a:effectLst>
                  <a:outerShdw blurRad="38100" dist="38100" dir="2700000" algn="tl">
                    <a:srgbClr val="000000">
                      <a:alpha val="43137"/>
                    </a:srgbClr>
                  </a:outerShdw>
                </a:effectLst>
              </a:rPr>
              <a:t>Considers only the current input</a:t>
            </a:r>
          </a:p>
          <a:p>
            <a:pPr algn="just"/>
            <a:r>
              <a:rPr lang="en-US" sz="2400" dirty="0" smtClean="0">
                <a:effectLst>
                  <a:outerShdw blurRad="38100" dist="38100" dir="2700000" algn="tl">
                    <a:srgbClr val="000000">
                      <a:alpha val="43137"/>
                    </a:srgbClr>
                  </a:outerShdw>
                </a:effectLst>
              </a:rPr>
              <a:t>Cannot memorize previous inputs</a:t>
            </a:r>
          </a:p>
          <a:p>
            <a:pPr algn="just"/>
            <a:r>
              <a:rPr lang="en-US" dirty="0" smtClean="0"/>
              <a:t>The solution to these issues is the RNN. An RNN can handle sequential data, accepting the current input data, and previously received inputs. RNNs can memorize previous inputs due to their internal memory.</a:t>
            </a:r>
            <a:endParaRPr lang="en-US" dirty="0"/>
          </a:p>
        </p:txBody>
      </p:sp>
    </p:spTree>
    <p:extLst>
      <p:ext uri="{BB962C8B-B14F-4D97-AF65-F5344CB8AC3E}">
        <p14:creationId xmlns:p14="http://schemas.microsoft.com/office/powerpoint/2010/main" val="3873304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effectLst>
                  <a:outerShdw blurRad="38100" dist="38100" dir="2700000" algn="tl">
                    <a:srgbClr val="000000">
                      <a:alpha val="43137"/>
                    </a:srgbClr>
                  </a:outerShdw>
                </a:effectLst>
              </a:rPr>
              <a:t>How Does Recurrent Neural Networks Work?</a:t>
            </a:r>
            <a:endParaRPr lang="en-US" sz="4000" b="1"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775906"/>
            <a:ext cx="10515600" cy="4106899"/>
          </a:xfrm>
        </p:spPr>
      </p:pic>
    </p:spTree>
    <p:extLst>
      <p:ext uri="{BB962C8B-B14F-4D97-AF65-F5344CB8AC3E}">
        <p14:creationId xmlns:p14="http://schemas.microsoft.com/office/powerpoint/2010/main" val="2424548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effectLst>
                  <a:outerShdw blurRad="38100" dist="38100" dir="2700000" algn="tl">
                    <a:srgbClr val="000000">
                      <a:alpha val="43137"/>
                    </a:srgbClr>
                  </a:outerShdw>
                </a:effectLst>
              </a:rPr>
              <a:t>Feed-Forward Neural Networks vs Recurrent Neural Networks</a:t>
            </a:r>
            <a:endParaRPr lang="en-US" sz="32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11554" y="1481748"/>
            <a:ext cx="10515600" cy="4351338"/>
          </a:xfrm>
        </p:spPr>
        <p:txBody>
          <a:bodyPr/>
          <a:lstStyle/>
          <a:p>
            <a:r>
              <a:rPr lang="en-US" dirty="0" smtClean="0"/>
              <a:t>A feed-forward neural network allows information to flow only in the forward direction, from the input nodes, through the hidden layers, and to the output nodes. There are no cycles or loops in the network. </a:t>
            </a:r>
          </a:p>
          <a:p>
            <a:r>
              <a:rPr lang="en-US" dirty="0" smtClean="0"/>
              <a:t>Below is how a simplified presentation of a feed-forward neural network looks like: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046" y="3592617"/>
            <a:ext cx="10086243" cy="2888988"/>
          </a:xfrm>
          <a:prstGeom prst="rect">
            <a:avLst/>
          </a:prstGeom>
        </p:spPr>
      </p:pic>
    </p:spTree>
    <p:extLst>
      <p:ext uri="{BB962C8B-B14F-4D97-AF65-F5344CB8AC3E}">
        <p14:creationId xmlns:p14="http://schemas.microsoft.com/office/powerpoint/2010/main" val="412102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TotalTime>
  <Words>1402</Words>
  <Application>Microsoft Office PowerPoint</Application>
  <PresentationFormat>Widescreen</PresentationFormat>
  <Paragraphs>129</Paragraphs>
  <Slides>34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Roboto</vt:lpstr>
      <vt:lpstr>Office Theme</vt:lpstr>
      <vt:lpstr> RNN &amp; LSTM</vt:lpstr>
      <vt:lpstr>Contents</vt:lpstr>
      <vt:lpstr>What Is a Neural Network?</vt:lpstr>
      <vt:lpstr>About Recurrent Neural Network (RNN)?</vt:lpstr>
      <vt:lpstr>PowerPoint Presentation</vt:lpstr>
      <vt:lpstr>PowerPoint Presentation</vt:lpstr>
      <vt:lpstr>Why Recurrent Neural Networks?</vt:lpstr>
      <vt:lpstr>How Does Recurrent Neural Networks Work?</vt:lpstr>
      <vt:lpstr>Feed-Forward Neural Networks vs Recurrent Neural Networks</vt:lpstr>
      <vt:lpstr>Applications of Recurrent Neural Networks</vt:lpstr>
      <vt:lpstr>PowerPoint Presentation</vt:lpstr>
      <vt:lpstr>PowerPoint Presentation</vt:lpstr>
      <vt:lpstr>Types of Recurrent Neural Networks</vt:lpstr>
      <vt:lpstr>One to One RNN</vt:lpstr>
      <vt:lpstr>One to Many RNN</vt:lpstr>
      <vt:lpstr>Many to One RNN</vt:lpstr>
      <vt:lpstr>Many to Many RNN</vt:lpstr>
      <vt:lpstr>LSTM</vt:lpstr>
      <vt:lpstr>LSTM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of LSTM </vt:lpstr>
      <vt:lpstr>PowerPoint Presentation</vt:lpstr>
      <vt:lpstr>PowerPoint Presentation</vt:lpstr>
      <vt:lpstr>PowerPoint Presentation</vt:lpstr>
      <vt:lpstr>Here is the diagram for a LSTM cell at T time step.</vt:lpstr>
      <vt:lpstr>PowerPoint Presentation</vt:lpstr>
      <vt:lpstr>PowerPoint Presentation</vt:lpstr>
      <vt:lpstr>Implementation</vt:lpstr>
    </vt:vector>
  </TitlesOfParts>
  <Company>Ehtisham 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dc:title>
  <dc:creator>Ehtisham Ur Rehman</dc:creator>
  <cp:lastModifiedBy>Ehtisham Ur Rehman</cp:lastModifiedBy>
  <cp:revision>89</cp:revision>
  <dcterms:created xsi:type="dcterms:W3CDTF">2022-07-26T04:21:44Z</dcterms:created>
  <dcterms:modified xsi:type="dcterms:W3CDTF">2022-07-27T10:12:56Z</dcterms:modified>
</cp:coreProperties>
</file>